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4A373D-023B-C748-861A-5A0718DA7175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C71FD838-BC21-C84F-ABB8-12AE4E3A6DA0}">
      <dgm:prSet phldrT="[Text]" custT="1"/>
      <dgm:spPr/>
      <dgm:t>
        <a:bodyPr/>
        <a:lstStyle/>
        <a:p>
          <a:r>
            <a:rPr lang="en-US" sz="2000" dirty="0" smtClean="0"/>
            <a:t>Opinions, Arguments,</a:t>
          </a:r>
        </a:p>
        <a:p>
          <a:r>
            <a:rPr lang="en-US" sz="2000" dirty="0" smtClean="0"/>
            <a:t> </a:t>
          </a:r>
          <a:r>
            <a:rPr lang="en-US" sz="2000" dirty="0" err="1" smtClean="0"/>
            <a:t>Intertextual</a:t>
          </a:r>
          <a:r>
            <a:rPr lang="en-US" sz="2000" dirty="0" smtClean="0"/>
            <a:t> Connections</a:t>
          </a:r>
          <a:endParaRPr lang="en-US" sz="2000" dirty="0"/>
        </a:p>
      </dgm:t>
    </dgm:pt>
    <dgm:pt modelId="{58B10A5A-8B75-3D40-8675-B54C2CAB91F8}" type="parTrans" cxnId="{8E2F8900-2AE5-A549-AD1D-7BB80D6A7DE6}">
      <dgm:prSet/>
      <dgm:spPr/>
      <dgm:t>
        <a:bodyPr/>
        <a:lstStyle/>
        <a:p>
          <a:endParaRPr lang="en-US"/>
        </a:p>
      </dgm:t>
    </dgm:pt>
    <dgm:pt modelId="{5B0D3FA5-B278-FC49-80DA-25E676A3AEF5}" type="sibTrans" cxnId="{8E2F8900-2AE5-A549-AD1D-7BB80D6A7DE6}">
      <dgm:prSet/>
      <dgm:spPr/>
      <dgm:t>
        <a:bodyPr/>
        <a:lstStyle/>
        <a:p>
          <a:endParaRPr lang="en-US"/>
        </a:p>
      </dgm:t>
    </dgm:pt>
    <dgm:pt modelId="{0D165663-183F-7E4E-AF6D-FC34E38BEF4A}">
      <dgm:prSet phldrT="[Text]"/>
      <dgm:spPr/>
      <dgm:t>
        <a:bodyPr/>
        <a:lstStyle/>
        <a:p>
          <a:r>
            <a:rPr lang="en-US" dirty="0" smtClean="0"/>
            <a:t>Inferences</a:t>
          </a:r>
          <a:endParaRPr lang="en-US" dirty="0"/>
        </a:p>
      </dgm:t>
    </dgm:pt>
    <dgm:pt modelId="{8C1B99AB-79E8-8042-B821-AE47F1F1842B}" type="parTrans" cxnId="{BDB6F979-A8CF-0746-A701-1C6F3F42C72D}">
      <dgm:prSet/>
      <dgm:spPr/>
      <dgm:t>
        <a:bodyPr/>
        <a:lstStyle/>
        <a:p>
          <a:endParaRPr lang="en-US"/>
        </a:p>
      </dgm:t>
    </dgm:pt>
    <dgm:pt modelId="{E4C7C5E5-6D4B-0144-B2E4-6A3CC96CA4D4}" type="sibTrans" cxnId="{BDB6F979-A8CF-0746-A701-1C6F3F42C72D}">
      <dgm:prSet/>
      <dgm:spPr/>
      <dgm:t>
        <a:bodyPr/>
        <a:lstStyle/>
        <a:p>
          <a:endParaRPr lang="en-US"/>
        </a:p>
      </dgm:t>
    </dgm:pt>
    <dgm:pt modelId="{1DB75B60-E6FF-F443-9EF8-CE35C693AF6B}">
      <dgm:prSet/>
      <dgm:spPr/>
      <dgm:t>
        <a:bodyPr/>
        <a:lstStyle/>
        <a:p>
          <a:r>
            <a:rPr lang="en-US" dirty="0" smtClean="0"/>
            <a:t>Author’s Purpose</a:t>
          </a:r>
          <a:endParaRPr lang="en-US" dirty="0"/>
        </a:p>
      </dgm:t>
    </dgm:pt>
    <dgm:pt modelId="{BBBEE8EA-5F39-2D4A-8C35-F3954BE79062}" type="parTrans" cxnId="{381FF0CC-8380-7344-80F9-2F8654799D5D}">
      <dgm:prSet/>
      <dgm:spPr/>
      <dgm:t>
        <a:bodyPr/>
        <a:lstStyle/>
        <a:p>
          <a:endParaRPr lang="en-US"/>
        </a:p>
      </dgm:t>
    </dgm:pt>
    <dgm:pt modelId="{53EDF392-F826-C14D-95D3-FB3551EBF1E0}" type="sibTrans" cxnId="{381FF0CC-8380-7344-80F9-2F8654799D5D}">
      <dgm:prSet/>
      <dgm:spPr/>
      <dgm:t>
        <a:bodyPr/>
        <a:lstStyle/>
        <a:p>
          <a:endParaRPr lang="en-US"/>
        </a:p>
      </dgm:t>
    </dgm:pt>
    <dgm:pt modelId="{465BF1E9-415F-E841-8619-936DAE0296B5}">
      <dgm:prSet/>
      <dgm:spPr/>
      <dgm:t>
        <a:bodyPr/>
        <a:lstStyle/>
        <a:p>
          <a:r>
            <a:rPr lang="en-US" dirty="0" smtClean="0"/>
            <a:t>Vocab &amp; Text Structure</a:t>
          </a:r>
          <a:endParaRPr lang="en-US" dirty="0"/>
        </a:p>
      </dgm:t>
    </dgm:pt>
    <dgm:pt modelId="{46230196-5C6C-504D-BB7C-13CAE429ACCC}" type="parTrans" cxnId="{26F873CE-ADDF-FE4A-815C-3ABC8B4F8050}">
      <dgm:prSet/>
      <dgm:spPr/>
      <dgm:t>
        <a:bodyPr/>
        <a:lstStyle/>
        <a:p>
          <a:endParaRPr lang="en-US"/>
        </a:p>
      </dgm:t>
    </dgm:pt>
    <dgm:pt modelId="{670322AC-6BBF-3640-B4CC-253CF59A2B82}" type="sibTrans" cxnId="{26F873CE-ADDF-FE4A-815C-3ABC8B4F8050}">
      <dgm:prSet/>
      <dgm:spPr/>
      <dgm:t>
        <a:bodyPr/>
        <a:lstStyle/>
        <a:p>
          <a:endParaRPr lang="en-US"/>
        </a:p>
      </dgm:t>
    </dgm:pt>
    <dgm:pt modelId="{B13DBECD-B83A-3B45-9C98-9AA575F7C240}">
      <dgm:prSet/>
      <dgm:spPr/>
      <dgm:t>
        <a:bodyPr/>
        <a:lstStyle/>
        <a:p>
          <a:r>
            <a:rPr lang="en-US" dirty="0" smtClean="0"/>
            <a:t>Key Details</a:t>
          </a:r>
          <a:endParaRPr lang="en-US" dirty="0"/>
        </a:p>
      </dgm:t>
    </dgm:pt>
    <dgm:pt modelId="{F1DB4D09-B087-A14F-93A8-895EF0404424}" type="parTrans" cxnId="{1A5B908F-863B-4C49-8C18-937EDCE63F26}">
      <dgm:prSet/>
      <dgm:spPr/>
      <dgm:t>
        <a:bodyPr/>
        <a:lstStyle/>
        <a:p>
          <a:endParaRPr lang="en-US"/>
        </a:p>
      </dgm:t>
    </dgm:pt>
    <dgm:pt modelId="{A5BE1344-0DC3-7748-80A3-F801E13A19DA}" type="sibTrans" cxnId="{1A5B908F-863B-4C49-8C18-937EDCE63F26}">
      <dgm:prSet/>
      <dgm:spPr/>
      <dgm:t>
        <a:bodyPr/>
        <a:lstStyle/>
        <a:p>
          <a:endParaRPr lang="en-US"/>
        </a:p>
      </dgm:t>
    </dgm:pt>
    <dgm:pt modelId="{0CFCF5B2-7F49-074A-A7B9-C19C233D5593}">
      <dgm:prSet/>
      <dgm:spPr/>
      <dgm:t>
        <a:bodyPr/>
        <a:lstStyle/>
        <a:p>
          <a:r>
            <a:rPr lang="en-US" dirty="0" smtClean="0"/>
            <a:t>General Understandings</a:t>
          </a:r>
          <a:endParaRPr lang="en-US" dirty="0"/>
        </a:p>
      </dgm:t>
    </dgm:pt>
    <dgm:pt modelId="{6E0239F7-2A6A-404B-B6B0-F2CF89EB0D2F}" type="parTrans" cxnId="{19AF8177-1502-A84B-B090-ABE4BA9C1A7F}">
      <dgm:prSet/>
      <dgm:spPr/>
      <dgm:t>
        <a:bodyPr/>
        <a:lstStyle/>
        <a:p>
          <a:endParaRPr lang="en-US"/>
        </a:p>
      </dgm:t>
    </dgm:pt>
    <dgm:pt modelId="{96A0D5DE-215A-5747-93CB-B6831671FFC8}" type="sibTrans" cxnId="{19AF8177-1502-A84B-B090-ABE4BA9C1A7F}">
      <dgm:prSet/>
      <dgm:spPr/>
      <dgm:t>
        <a:bodyPr/>
        <a:lstStyle/>
        <a:p>
          <a:endParaRPr lang="en-US"/>
        </a:p>
      </dgm:t>
    </dgm:pt>
    <dgm:pt modelId="{3E424F75-8C38-1448-BD00-1DEFFB6F2558}" type="pres">
      <dgm:prSet presAssocID="{024A373D-023B-C748-861A-5A0718DA7175}" presName="compositeShape" presStyleCnt="0">
        <dgm:presLayoutVars>
          <dgm:dir/>
          <dgm:resizeHandles/>
        </dgm:presLayoutVars>
      </dgm:prSet>
      <dgm:spPr/>
    </dgm:pt>
    <dgm:pt modelId="{1495163C-DFF8-3C49-A33A-D8EAE30AA542}" type="pres">
      <dgm:prSet presAssocID="{024A373D-023B-C748-861A-5A0718DA7175}" presName="pyramid" presStyleLbl="node1" presStyleIdx="0" presStyleCnt="1" custLinFactNeighborX="10488"/>
      <dgm:spPr/>
    </dgm:pt>
    <dgm:pt modelId="{A3662652-3A20-4844-B402-271765084CA0}" type="pres">
      <dgm:prSet presAssocID="{024A373D-023B-C748-861A-5A0718DA7175}" presName="theList" presStyleCnt="0"/>
      <dgm:spPr/>
    </dgm:pt>
    <dgm:pt modelId="{8B71AC00-B6FC-1D4D-9D98-F5204AF18890}" type="pres">
      <dgm:prSet presAssocID="{C71FD838-BC21-C84F-ABB8-12AE4E3A6DA0}" presName="aNode" presStyleLbl="fgAcc1" presStyleIdx="0" presStyleCnt="6" custScaleY="143357" custLinFactY="452" custLinFactNeighborX="-3513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01003-738D-7940-9CB7-7BF6D37C0299}" type="pres">
      <dgm:prSet presAssocID="{C71FD838-BC21-C84F-ABB8-12AE4E3A6DA0}" presName="aSpace" presStyleCnt="0"/>
      <dgm:spPr/>
    </dgm:pt>
    <dgm:pt modelId="{15BE54F6-B140-184E-8234-33BEAACB49A5}" type="pres">
      <dgm:prSet presAssocID="{0D165663-183F-7E4E-AF6D-FC34E38BEF4A}" presName="aNode" presStyleLbl="fgAcc1" presStyleIdx="1" presStyleCnt="6" custLinFactY="14368" custLinFactNeighborX="-3363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393B-2D92-AC40-BC05-00C1EA03CA6D}" type="pres">
      <dgm:prSet presAssocID="{0D165663-183F-7E4E-AF6D-FC34E38BEF4A}" presName="aSpace" presStyleCnt="0"/>
      <dgm:spPr/>
    </dgm:pt>
    <dgm:pt modelId="{42C19DFF-2D9A-5643-AE58-D80A9A14D2EC}" type="pres">
      <dgm:prSet presAssocID="{1DB75B60-E6FF-F443-9EF8-CE35C693AF6B}" presName="aNode" presStyleLbl="fgAcc1" presStyleIdx="2" presStyleCnt="6" custLinFactY="28707" custLinFactNeighborX="-3463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71C83-1A82-5D4A-9565-8F1B8DAD69CC}" type="pres">
      <dgm:prSet presAssocID="{1DB75B60-E6FF-F443-9EF8-CE35C693AF6B}" presName="aSpace" presStyleCnt="0"/>
      <dgm:spPr/>
    </dgm:pt>
    <dgm:pt modelId="{D6C73D77-FCED-8343-81C1-A17ACA67F260}" type="pres">
      <dgm:prSet presAssocID="{465BF1E9-415F-E841-8619-936DAE0296B5}" presName="aNode" presStyleLbl="fgAcc1" presStyleIdx="3" presStyleCnt="6" custLinFactY="35152" custLinFactNeighborX="-3413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156E5-97C5-8141-9DBF-B56E45B57CF6}" type="pres">
      <dgm:prSet presAssocID="{465BF1E9-415F-E841-8619-936DAE0296B5}" presName="aSpace" presStyleCnt="0"/>
      <dgm:spPr/>
    </dgm:pt>
    <dgm:pt modelId="{A378ED57-D1B6-DC40-800B-F48E0FAE9B34}" type="pres">
      <dgm:prSet presAssocID="{B13DBECD-B83A-3B45-9C98-9AA575F7C240}" presName="aNode" presStyleLbl="fgAcc1" presStyleIdx="4" presStyleCnt="6" custLinFactY="49844" custLinFactNeighborX="-3513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5E300-F0AC-6A4A-BBE1-BAE7ACF59C62}" type="pres">
      <dgm:prSet presAssocID="{B13DBECD-B83A-3B45-9C98-9AA575F7C240}" presName="aSpace" presStyleCnt="0"/>
      <dgm:spPr/>
    </dgm:pt>
    <dgm:pt modelId="{20ED39E7-6F07-7D4C-AF11-3983FAD7FBB0}" type="pres">
      <dgm:prSet presAssocID="{0CFCF5B2-7F49-074A-A7B9-C19C233D5593}" presName="aNode" presStyleLbl="fgAcc1" presStyleIdx="5" presStyleCnt="6" custLinFactY="66916" custLinFactNeighborX="-3463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D5C4E-8D89-284D-BFBD-47E21692A6C3}" type="pres">
      <dgm:prSet presAssocID="{0CFCF5B2-7F49-074A-A7B9-C19C233D5593}" presName="aSpace" presStyleCnt="0"/>
      <dgm:spPr/>
    </dgm:pt>
  </dgm:ptLst>
  <dgm:cxnLst>
    <dgm:cxn modelId="{BDB6F979-A8CF-0746-A701-1C6F3F42C72D}" srcId="{024A373D-023B-C748-861A-5A0718DA7175}" destId="{0D165663-183F-7E4E-AF6D-FC34E38BEF4A}" srcOrd="1" destOrd="0" parTransId="{8C1B99AB-79E8-8042-B821-AE47F1F1842B}" sibTransId="{E4C7C5E5-6D4B-0144-B2E4-6A3CC96CA4D4}"/>
    <dgm:cxn modelId="{381FF0CC-8380-7344-80F9-2F8654799D5D}" srcId="{024A373D-023B-C748-861A-5A0718DA7175}" destId="{1DB75B60-E6FF-F443-9EF8-CE35C693AF6B}" srcOrd="2" destOrd="0" parTransId="{BBBEE8EA-5F39-2D4A-8C35-F3954BE79062}" sibTransId="{53EDF392-F826-C14D-95D3-FB3551EBF1E0}"/>
    <dgm:cxn modelId="{1A5B908F-863B-4C49-8C18-937EDCE63F26}" srcId="{024A373D-023B-C748-861A-5A0718DA7175}" destId="{B13DBECD-B83A-3B45-9C98-9AA575F7C240}" srcOrd="4" destOrd="0" parTransId="{F1DB4D09-B087-A14F-93A8-895EF0404424}" sibTransId="{A5BE1344-0DC3-7748-80A3-F801E13A19DA}"/>
    <dgm:cxn modelId="{CCAF5785-8787-274D-8F36-052D3AAA7432}" type="presOf" srcId="{0D165663-183F-7E4E-AF6D-FC34E38BEF4A}" destId="{15BE54F6-B140-184E-8234-33BEAACB49A5}" srcOrd="0" destOrd="0" presId="urn:microsoft.com/office/officeart/2005/8/layout/pyramid2"/>
    <dgm:cxn modelId="{19AF8177-1502-A84B-B090-ABE4BA9C1A7F}" srcId="{024A373D-023B-C748-861A-5A0718DA7175}" destId="{0CFCF5B2-7F49-074A-A7B9-C19C233D5593}" srcOrd="5" destOrd="0" parTransId="{6E0239F7-2A6A-404B-B6B0-F2CF89EB0D2F}" sibTransId="{96A0D5DE-215A-5747-93CB-B6831671FFC8}"/>
    <dgm:cxn modelId="{26F873CE-ADDF-FE4A-815C-3ABC8B4F8050}" srcId="{024A373D-023B-C748-861A-5A0718DA7175}" destId="{465BF1E9-415F-E841-8619-936DAE0296B5}" srcOrd="3" destOrd="0" parTransId="{46230196-5C6C-504D-BB7C-13CAE429ACCC}" sibTransId="{670322AC-6BBF-3640-B4CC-253CF59A2B82}"/>
    <dgm:cxn modelId="{8B513D1C-97A3-9B4D-A629-77C3D2F53C52}" type="presOf" srcId="{465BF1E9-415F-E841-8619-936DAE0296B5}" destId="{D6C73D77-FCED-8343-81C1-A17ACA67F260}" srcOrd="0" destOrd="0" presId="urn:microsoft.com/office/officeart/2005/8/layout/pyramid2"/>
    <dgm:cxn modelId="{8E2F8900-2AE5-A549-AD1D-7BB80D6A7DE6}" srcId="{024A373D-023B-C748-861A-5A0718DA7175}" destId="{C71FD838-BC21-C84F-ABB8-12AE4E3A6DA0}" srcOrd="0" destOrd="0" parTransId="{58B10A5A-8B75-3D40-8675-B54C2CAB91F8}" sibTransId="{5B0D3FA5-B278-FC49-80DA-25E676A3AEF5}"/>
    <dgm:cxn modelId="{136D185C-B27A-D94A-AC1D-0C1997C33E95}" type="presOf" srcId="{0CFCF5B2-7F49-074A-A7B9-C19C233D5593}" destId="{20ED39E7-6F07-7D4C-AF11-3983FAD7FBB0}" srcOrd="0" destOrd="0" presId="urn:microsoft.com/office/officeart/2005/8/layout/pyramid2"/>
    <dgm:cxn modelId="{97BDA5A5-2FF4-8A43-AE02-F78578225425}" type="presOf" srcId="{B13DBECD-B83A-3B45-9C98-9AA575F7C240}" destId="{A378ED57-D1B6-DC40-800B-F48E0FAE9B34}" srcOrd="0" destOrd="0" presId="urn:microsoft.com/office/officeart/2005/8/layout/pyramid2"/>
    <dgm:cxn modelId="{28A31CBA-EEAB-DD40-A85A-8C334FA90215}" type="presOf" srcId="{C71FD838-BC21-C84F-ABB8-12AE4E3A6DA0}" destId="{8B71AC00-B6FC-1D4D-9D98-F5204AF18890}" srcOrd="0" destOrd="0" presId="urn:microsoft.com/office/officeart/2005/8/layout/pyramid2"/>
    <dgm:cxn modelId="{73C5CFEA-D58B-1246-A564-404718FE1253}" type="presOf" srcId="{1DB75B60-E6FF-F443-9EF8-CE35C693AF6B}" destId="{42C19DFF-2D9A-5643-AE58-D80A9A14D2EC}" srcOrd="0" destOrd="0" presId="urn:microsoft.com/office/officeart/2005/8/layout/pyramid2"/>
    <dgm:cxn modelId="{6177F68C-1BE2-004C-ABF6-5A681DDE70B9}" type="presOf" srcId="{024A373D-023B-C748-861A-5A0718DA7175}" destId="{3E424F75-8C38-1448-BD00-1DEFFB6F2558}" srcOrd="0" destOrd="0" presId="urn:microsoft.com/office/officeart/2005/8/layout/pyramid2"/>
    <dgm:cxn modelId="{5548CE31-3C9E-8C42-A92E-F186EFD14C1B}" type="presParOf" srcId="{3E424F75-8C38-1448-BD00-1DEFFB6F2558}" destId="{1495163C-DFF8-3C49-A33A-D8EAE30AA542}" srcOrd="0" destOrd="0" presId="urn:microsoft.com/office/officeart/2005/8/layout/pyramid2"/>
    <dgm:cxn modelId="{D21A0692-35CA-8E4C-B286-1B3480D300B6}" type="presParOf" srcId="{3E424F75-8C38-1448-BD00-1DEFFB6F2558}" destId="{A3662652-3A20-4844-B402-271765084CA0}" srcOrd="1" destOrd="0" presId="urn:microsoft.com/office/officeart/2005/8/layout/pyramid2"/>
    <dgm:cxn modelId="{7C6C6FDD-6078-5D48-B568-3182C9E5EF3A}" type="presParOf" srcId="{A3662652-3A20-4844-B402-271765084CA0}" destId="{8B71AC00-B6FC-1D4D-9D98-F5204AF18890}" srcOrd="0" destOrd="0" presId="urn:microsoft.com/office/officeart/2005/8/layout/pyramid2"/>
    <dgm:cxn modelId="{3540A893-EAC4-964F-AE89-789CA0386816}" type="presParOf" srcId="{A3662652-3A20-4844-B402-271765084CA0}" destId="{7C401003-738D-7940-9CB7-7BF6D37C0299}" srcOrd="1" destOrd="0" presId="urn:microsoft.com/office/officeart/2005/8/layout/pyramid2"/>
    <dgm:cxn modelId="{BB4C209C-900A-4142-80E2-5CAC61CC1086}" type="presParOf" srcId="{A3662652-3A20-4844-B402-271765084CA0}" destId="{15BE54F6-B140-184E-8234-33BEAACB49A5}" srcOrd="2" destOrd="0" presId="urn:microsoft.com/office/officeart/2005/8/layout/pyramid2"/>
    <dgm:cxn modelId="{45D90E64-5529-8446-A65E-822A0D450A48}" type="presParOf" srcId="{A3662652-3A20-4844-B402-271765084CA0}" destId="{543B393B-2D92-AC40-BC05-00C1EA03CA6D}" srcOrd="3" destOrd="0" presId="urn:microsoft.com/office/officeart/2005/8/layout/pyramid2"/>
    <dgm:cxn modelId="{CC3B39A7-A64D-F647-9A43-3EBE55FB21BF}" type="presParOf" srcId="{A3662652-3A20-4844-B402-271765084CA0}" destId="{42C19DFF-2D9A-5643-AE58-D80A9A14D2EC}" srcOrd="4" destOrd="0" presId="urn:microsoft.com/office/officeart/2005/8/layout/pyramid2"/>
    <dgm:cxn modelId="{96B6D6D5-31F1-6E42-80FD-BF0BF15FF468}" type="presParOf" srcId="{A3662652-3A20-4844-B402-271765084CA0}" destId="{28471C83-1A82-5D4A-9565-8F1B8DAD69CC}" srcOrd="5" destOrd="0" presId="urn:microsoft.com/office/officeart/2005/8/layout/pyramid2"/>
    <dgm:cxn modelId="{93ACA16C-4DEC-CB49-8CFD-0EBC20B67E0B}" type="presParOf" srcId="{A3662652-3A20-4844-B402-271765084CA0}" destId="{D6C73D77-FCED-8343-81C1-A17ACA67F260}" srcOrd="6" destOrd="0" presId="urn:microsoft.com/office/officeart/2005/8/layout/pyramid2"/>
    <dgm:cxn modelId="{C74BEB92-EAEF-1045-80E0-72D0C4A0AA2D}" type="presParOf" srcId="{A3662652-3A20-4844-B402-271765084CA0}" destId="{540156E5-97C5-8141-9DBF-B56E45B57CF6}" srcOrd="7" destOrd="0" presId="urn:microsoft.com/office/officeart/2005/8/layout/pyramid2"/>
    <dgm:cxn modelId="{62775E9C-3611-B645-8F06-CD2624E47820}" type="presParOf" srcId="{A3662652-3A20-4844-B402-271765084CA0}" destId="{A378ED57-D1B6-DC40-800B-F48E0FAE9B34}" srcOrd="8" destOrd="0" presId="urn:microsoft.com/office/officeart/2005/8/layout/pyramid2"/>
    <dgm:cxn modelId="{6CA15389-2512-8147-8248-C0B51DE3DEF0}" type="presParOf" srcId="{A3662652-3A20-4844-B402-271765084CA0}" destId="{A915E300-F0AC-6A4A-BBE1-BAE7ACF59C62}" srcOrd="9" destOrd="0" presId="urn:microsoft.com/office/officeart/2005/8/layout/pyramid2"/>
    <dgm:cxn modelId="{93E11D4C-4985-6043-B0DD-44A64CEF9F3C}" type="presParOf" srcId="{A3662652-3A20-4844-B402-271765084CA0}" destId="{20ED39E7-6F07-7D4C-AF11-3983FAD7FBB0}" srcOrd="10" destOrd="0" presId="urn:microsoft.com/office/officeart/2005/8/layout/pyramid2"/>
    <dgm:cxn modelId="{C46EE562-38F4-614A-86D4-91C9D0F72E2F}" type="presParOf" srcId="{A3662652-3A20-4844-B402-271765084CA0}" destId="{0D9D5C4E-8D89-284D-BFBD-47E21692A6C3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5163C-DFF8-3C49-A33A-D8EAE30AA542}">
      <dsp:nvSpPr>
        <dsp:cNvPr id="0" name=""/>
        <dsp:cNvSpPr/>
      </dsp:nvSpPr>
      <dsp:spPr>
        <a:xfrm>
          <a:off x="1987054" y="0"/>
          <a:ext cx="4525963" cy="45259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71AC00-B6FC-1D4D-9D98-F5204AF18890}">
      <dsp:nvSpPr>
        <dsp:cNvPr id="0" name=""/>
        <dsp:cNvSpPr/>
      </dsp:nvSpPr>
      <dsp:spPr>
        <a:xfrm>
          <a:off x="2741695" y="518460"/>
          <a:ext cx="2941875" cy="72232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Opinions, Arguments,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</a:t>
          </a:r>
          <a:r>
            <a:rPr lang="en-US" sz="2000" kern="1200" dirty="0" err="1" smtClean="0"/>
            <a:t>Intertextual</a:t>
          </a:r>
          <a:r>
            <a:rPr lang="en-US" sz="2000" kern="1200" dirty="0" smtClean="0"/>
            <a:t> Connections</a:t>
          </a:r>
          <a:endParaRPr lang="en-US" sz="2000" kern="1200" dirty="0"/>
        </a:p>
      </dsp:txBody>
      <dsp:txXfrm>
        <a:off x="2776956" y="553721"/>
        <a:ext cx="2871353" cy="651806"/>
      </dsp:txXfrm>
    </dsp:sp>
    <dsp:sp modelId="{15BE54F6-B140-184E-8234-33BEAACB49A5}">
      <dsp:nvSpPr>
        <dsp:cNvPr id="0" name=""/>
        <dsp:cNvSpPr/>
      </dsp:nvSpPr>
      <dsp:spPr>
        <a:xfrm>
          <a:off x="2785999" y="1373890"/>
          <a:ext cx="2941875" cy="5038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Inferences</a:t>
          </a:r>
          <a:endParaRPr lang="en-US" sz="2100" kern="1200" dirty="0"/>
        </a:p>
      </dsp:txBody>
      <dsp:txXfrm>
        <a:off x="2810596" y="1398487"/>
        <a:ext cx="2892681" cy="454672"/>
      </dsp:txXfrm>
    </dsp:sp>
    <dsp:sp modelId="{42C19DFF-2D9A-5643-AE58-D80A9A14D2EC}">
      <dsp:nvSpPr>
        <dsp:cNvPr id="0" name=""/>
        <dsp:cNvSpPr/>
      </dsp:nvSpPr>
      <dsp:spPr>
        <a:xfrm>
          <a:off x="2756463" y="2012990"/>
          <a:ext cx="2941875" cy="5038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Author’s Purpose</a:t>
          </a:r>
          <a:endParaRPr lang="en-US" sz="2100" kern="1200" dirty="0"/>
        </a:p>
      </dsp:txBody>
      <dsp:txXfrm>
        <a:off x="2781060" y="2037587"/>
        <a:ext cx="2892681" cy="454672"/>
      </dsp:txXfrm>
    </dsp:sp>
    <dsp:sp modelId="{D6C73D77-FCED-8343-81C1-A17ACA67F260}">
      <dsp:nvSpPr>
        <dsp:cNvPr id="0" name=""/>
        <dsp:cNvSpPr/>
      </dsp:nvSpPr>
      <dsp:spPr>
        <a:xfrm>
          <a:off x="2771231" y="2612314"/>
          <a:ext cx="2941875" cy="5038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Vocab &amp; Text Structure</a:t>
          </a:r>
          <a:endParaRPr lang="en-US" sz="2100" kern="1200" dirty="0"/>
        </a:p>
      </dsp:txBody>
      <dsp:txXfrm>
        <a:off x="2795828" y="2636911"/>
        <a:ext cx="2892681" cy="454672"/>
      </dsp:txXfrm>
    </dsp:sp>
    <dsp:sp modelId="{A378ED57-D1B6-DC40-800B-F48E0FAE9B34}">
      <dsp:nvSpPr>
        <dsp:cNvPr id="0" name=""/>
        <dsp:cNvSpPr/>
      </dsp:nvSpPr>
      <dsp:spPr>
        <a:xfrm>
          <a:off x="2741695" y="3253193"/>
          <a:ext cx="2941875" cy="5038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Key Details</a:t>
          </a:r>
          <a:endParaRPr lang="en-US" sz="2100" kern="1200" dirty="0"/>
        </a:p>
      </dsp:txBody>
      <dsp:txXfrm>
        <a:off x="2766292" y="3277790"/>
        <a:ext cx="2892681" cy="454672"/>
      </dsp:txXfrm>
    </dsp:sp>
    <dsp:sp modelId="{20ED39E7-6F07-7D4C-AF11-3983FAD7FBB0}">
      <dsp:nvSpPr>
        <dsp:cNvPr id="0" name=""/>
        <dsp:cNvSpPr/>
      </dsp:nvSpPr>
      <dsp:spPr>
        <a:xfrm>
          <a:off x="2756492" y="3906063"/>
          <a:ext cx="2941875" cy="5038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General Understandings</a:t>
          </a:r>
          <a:endParaRPr lang="en-US" sz="2100" kern="1200" dirty="0"/>
        </a:p>
      </dsp:txBody>
      <dsp:txXfrm>
        <a:off x="2781089" y="3930660"/>
        <a:ext cx="2892681" cy="454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B5A8B-A152-F140-AE89-00CDFA770754}" type="datetimeFigureOut">
              <a:rPr lang="en-US" smtClean="0"/>
              <a:t>2/26/12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7DD57-6E63-5E4E-8577-A16CCF9C5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6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C4AA16-DDF6-7A49-80B8-5528C01E7D02}" type="slidenum">
              <a:rPr lang="en-US"/>
              <a:pPr/>
              <a:t>6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/>
              <a:t>Elicitation questions</a:t>
            </a:r>
            <a:r>
              <a:rPr lang="en-US" sz="2400" b="1" dirty="0"/>
              <a:t> </a:t>
            </a:r>
            <a:r>
              <a:rPr lang="en-US" sz="2400" dirty="0"/>
              <a:t>draw on information that has already been taught (5 W</a:t>
            </a:r>
            <a:r>
              <a:rPr lang="ja-JP" altLang="en-US" sz="2400" dirty="0"/>
              <a:t>’</a:t>
            </a:r>
            <a:r>
              <a:rPr lang="en-US" sz="2400" dirty="0"/>
              <a:t>s)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/>
              <a:t>Divergent questions</a:t>
            </a:r>
            <a:r>
              <a:rPr lang="en-US" sz="2400" b="1" dirty="0"/>
              <a:t> </a:t>
            </a:r>
            <a:r>
              <a:rPr lang="en-US" sz="2400" dirty="0"/>
              <a:t>require the learner to use both previously taught and new information (</a:t>
            </a:r>
            <a:r>
              <a:rPr lang="ja-JP" altLang="en-US" sz="2400" dirty="0"/>
              <a:t>“</a:t>
            </a:r>
            <a:r>
              <a:rPr lang="en-US" sz="2400" dirty="0"/>
              <a:t>Why does water in a lake look blue but is clear in a glass?</a:t>
            </a:r>
            <a:r>
              <a:rPr lang="ja-JP" altLang="en-US" sz="2400" dirty="0"/>
              <a:t>”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/>
              <a:t>Elaboration questions</a:t>
            </a:r>
            <a:r>
              <a:rPr lang="en-US" sz="2400" b="1" dirty="0"/>
              <a:t> </a:t>
            </a:r>
            <a:r>
              <a:rPr lang="en-US" sz="2400" dirty="0"/>
              <a:t>ask the student to provide their reasoning (</a:t>
            </a:r>
            <a:r>
              <a:rPr lang="ja-JP" altLang="en-US" sz="2400" dirty="0"/>
              <a:t>“</a:t>
            </a:r>
            <a:r>
              <a:rPr lang="en-US" sz="2400" dirty="0"/>
              <a:t>Why do you think so?</a:t>
            </a:r>
            <a:r>
              <a:rPr lang="ja-JP" altLang="en-US" sz="2400" dirty="0"/>
              <a:t>”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/>
              <a:t>Clarification questions</a:t>
            </a:r>
            <a:r>
              <a:rPr lang="en-US" sz="2400" b="1" dirty="0"/>
              <a:t> </a:t>
            </a:r>
            <a:r>
              <a:rPr lang="en-US" sz="2400" dirty="0"/>
              <a:t>require extending thinking through furnishing an example (</a:t>
            </a:r>
            <a:r>
              <a:rPr lang="ja-JP" altLang="en-US" sz="2400" dirty="0"/>
              <a:t>“</a:t>
            </a:r>
            <a:r>
              <a:rPr lang="en-US" sz="2400" dirty="0"/>
              <a:t>Can you show me where you found that information?</a:t>
            </a:r>
            <a:r>
              <a:rPr lang="ja-JP" altLang="en-US" sz="2400" dirty="0"/>
              <a:t>”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/>
              <a:t>Heuristic questions</a:t>
            </a:r>
            <a:r>
              <a:rPr lang="en-US" sz="2400" b="1" dirty="0"/>
              <a:t> </a:t>
            </a:r>
            <a:r>
              <a:rPr lang="en-US" sz="2400" dirty="0"/>
              <a:t>engage them in informal problem-solving (</a:t>
            </a:r>
            <a:r>
              <a:rPr lang="ja-JP" altLang="en-US" sz="2400" dirty="0"/>
              <a:t>“</a:t>
            </a:r>
            <a:r>
              <a:rPr lang="en-US" sz="2400" dirty="0"/>
              <a:t>How do you know when you have run out of ways to answer this question?</a:t>
            </a:r>
            <a:r>
              <a:rPr lang="ja-JP" altLang="en-US" sz="2400" dirty="0"/>
              <a:t>”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D9CE6-AE0E-7846-8DDC-C63DE0DB2E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05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D9CE6-AE0E-7846-8DDC-C63DE0DB2E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2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4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67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0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4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0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2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03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7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E21F1-0BDB-1B48-8B1A-F6E723C62ECE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682F7-D0C4-D54D-9832-5591F2982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3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1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28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Details in Kindergarten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did it take to go from a hatched egg to a butterfly?</a:t>
            </a:r>
          </a:p>
          <a:p>
            <a:r>
              <a:rPr lang="en-US" dirty="0" smtClean="0"/>
              <a:t>What is one food that gave him a stomachache? What is one food that did not him a stomachache?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857" y="4322084"/>
            <a:ext cx="3306172" cy="223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5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23" y="3316538"/>
            <a:ext cx="5428695" cy="2921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8694" y="952623"/>
            <a:ext cx="52478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It took more than 3 weeks. He ate for one week, and then “he stayed inside [his cocoon] for more than two weeks.”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3144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527579"/>
            <a:ext cx="4041775" cy="459858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Chocolate cake</a:t>
            </a:r>
          </a:p>
          <a:p>
            <a:r>
              <a:rPr lang="en-US" dirty="0" smtClean="0"/>
              <a:t>Ice cream</a:t>
            </a:r>
          </a:p>
          <a:p>
            <a:r>
              <a:rPr lang="en-US" dirty="0" smtClean="0"/>
              <a:t>Pickle</a:t>
            </a:r>
          </a:p>
          <a:p>
            <a:r>
              <a:rPr lang="en-US" dirty="0" smtClean="0"/>
              <a:t>Swiss cheese</a:t>
            </a:r>
          </a:p>
          <a:p>
            <a:r>
              <a:rPr lang="en-US" dirty="0" smtClean="0"/>
              <a:t>Salami</a:t>
            </a:r>
          </a:p>
          <a:p>
            <a:r>
              <a:rPr lang="en-US" dirty="0" smtClean="0"/>
              <a:t>Lollipop</a:t>
            </a:r>
          </a:p>
          <a:p>
            <a:r>
              <a:rPr lang="en-US" dirty="0" smtClean="0"/>
              <a:t>Cherry pie</a:t>
            </a:r>
          </a:p>
          <a:p>
            <a:r>
              <a:rPr lang="en-US" dirty="0" smtClean="0"/>
              <a:t>Sausage</a:t>
            </a:r>
          </a:p>
          <a:p>
            <a:r>
              <a:rPr lang="en-US" dirty="0" smtClean="0"/>
              <a:t>Cupcake</a:t>
            </a:r>
          </a:p>
          <a:p>
            <a:r>
              <a:rPr lang="en-US" dirty="0" smtClean="0"/>
              <a:t>watermelon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541267"/>
            <a:ext cx="4040188" cy="82067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Foods that did not give him a stomachache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527579"/>
            <a:ext cx="4040188" cy="4598584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Apples</a:t>
            </a:r>
          </a:p>
          <a:p>
            <a:r>
              <a:rPr lang="en-US" dirty="0" smtClean="0"/>
              <a:t>Pears</a:t>
            </a:r>
          </a:p>
          <a:p>
            <a:r>
              <a:rPr lang="en-US" dirty="0" smtClean="0"/>
              <a:t>Plums</a:t>
            </a:r>
          </a:p>
          <a:p>
            <a:r>
              <a:rPr lang="en-US" dirty="0" smtClean="0"/>
              <a:t>Strawberries</a:t>
            </a:r>
          </a:p>
          <a:p>
            <a:r>
              <a:rPr lang="en-US" dirty="0" smtClean="0"/>
              <a:t>Oranges</a:t>
            </a:r>
          </a:p>
          <a:p>
            <a:r>
              <a:rPr lang="en-US" dirty="0" smtClean="0"/>
              <a:t>Green leaf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541266"/>
            <a:ext cx="4041775" cy="820671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Foods that gave him a stomachache</a:t>
            </a:r>
            <a:endParaRPr lang="en-US" sz="2800" dirty="0"/>
          </a:p>
        </p:txBody>
      </p:sp>
      <p:pic>
        <p:nvPicPr>
          <p:cNvPr id="4" name="Picture 3" descr="book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13" y="4274205"/>
            <a:ext cx="3038894" cy="1635318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23517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idge struc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" y="0"/>
            <a:ext cx="913784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22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Vocabulary and Text Structure</a:t>
            </a:r>
            <a:endParaRPr 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9316" y="1417638"/>
            <a:ext cx="478851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Bridges literal and inferential meanings</a:t>
            </a:r>
          </a:p>
          <a:p>
            <a:r>
              <a:rPr lang="en-US" dirty="0" smtClean="0"/>
              <a:t>Denotation</a:t>
            </a:r>
          </a:p>
          <a:p>
            <a:r>
              <a:rPr lang="en-US" dirty="0" smtClean="0"/>
              <a:t>Connotation</a:t>
            </a:r>
          </a:p>
          <a:p>
            <a:r>
              <a:rPr lang="en-US" dirty="0" smtClean="0"/>
              <a:t>Shades of meaning</a:t>
            </a:r>
          </a:p>
          <a:p>
            <a:r>
              <a:rPr lang="en-US" dirty="0" smtClean="0"/>
              <a:t>Figurative language</a:t>
            </a:r>
          </a:p>
          <a:p>
            <a:r>
              <a:rPr lang="en-US" dirty="0" smtClean="0"/>
              <a:t>How organization   			contributes to  				   		meaning</a:t>
            </a:r>
          </a:p>
        </p:txBody>
      </p:sp>
    </p:spTree>
    <p:extLst>
      <p:ext uri="{BB962C8B-B14F-4D97-AF65-F5344CB8AC3E}">
        <p14:creationId xmlns:p14="http://schemas.microsoft.com/office/powerpoint/2010/main" val="235944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Vocabulary in Kindergarten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How does the author help us to understand what cocoon means?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264" y="3296830"/>
            <a:ext cx="4720526" cy="31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984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23" y="3316538"/>
            <a:ext cx="5428695" cy="2921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46752" y="1049060"/>
            <a:ext cx="75991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There is an </a:t>
            </a:r>
            <a:r>
              <a:rPr lang="en-US" sz="3600" dirty="0"/>
              <a:t>illustration of the cocoon, and </a:t>
            </a:r>
            <a:r>
              <a:rPr lang="en-US" sz="3600" dirty="0" smtClean="0"/>
              <a:t>a sentence </a:t>
            </a:r>
            <a:r>
              <a:rPr lang="en-US" sz="3600" dirty="0"/>
              <a:t>that reads, “He built a small house, called a cocoon, around himself.”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881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ncil-ti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23504" y="3227886"/>
            <a:ext cx="3620496" cy="36204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73018" cy="4525963"/>
          </a:xfrm>
        </p:spPr>
        <p:txBody>
          <a:bodyPr/>
          <a:lstStyle/>
          <a:p>
            <a:r>
              <a:rPr lang="en-US" sz="3600" i="1" dirty="0" smtClean="0"/>
              <a:t>Genre</a:t>
            </a:r>
            <a:r>
              <a:rPr lang="en-US" sz="3600" dirty="0" smtClean="0"/>
              <a:t>: Entertain? Explain? Inform? Persuade?</a:t>
            </a:r>
          </a:p>
          <a:p>
            <a:r>
              <a:rPr lang="en-US" sz="3600" i="1" dirty="0"/>
              <a:t>P</a:t>
            </a:r>
            <a:r>
              <a:rPr lang="en-US" sz="3600" i="1" dirty="0" smtClean="0"/>
              <a:t>oint of view</a:t>
            </a:r>
            <a:r>
              <a:rPr lang="en-US" sz="3600" dirty="0" smtClean="0"/>
              <a:t>: First-person, third-person limited,  omniscient, unreliable narrator</a:t>
            </a:r>
          </a:p>
          <a:p>
            <a:r>
              <a:rPr lang="en-US" sz="3600" i="1" dirty="0" smtClean="0"/>
              <a:t>Critical Literacy</a:t>
            </a:r>
            <a:r>
              <a:rPr lang="en-US" sz="3600" dirty="0" smtClean="0"/>
              <a:t>: Who’s story is </a:t>
            </a:r>
            <a:r>
              <a:rPr lang="en-US" sz="3600" i="1" dirty="0" smtClean="0"/>
              <a:t>not</a:t>
            </a:r>
            <a:r>
              <a:rPr lang="en-US" sz="3600" dirty="0" smtClean="0"/>
              <a:t> represented?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Author’s Purpose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268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Author’s Purpose in Kindergarten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Who tells the story—the narrator or the caterpillar?</a:t>
            </a:r>
            <a:endParaRPr lang="en-US" dirty="0"/>
          </a:p>
        </p:txBody>
      </p:sp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264" y="2939808"/>
            <a:ext cx="4720526" cy="31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0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23" y="3316538"/>
            <a:ext cx="5428695" cy="2921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8790" y="1159487"/>
            <a:ext cx="671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narrator tells the story, because he uses the words </a:t>
            </a:r>
            <a:r>
              <a:rPr lang="en-US" sz="3600" i="1" dirty="0" smtClean="0"/>
              <a:t>he</a:t>
            </a:r>
            <a:r>
              <a:rPr lang="en-US" sz="3600" dirty="0" smtClean="0"/>
              <a:t> and </a:t>
            </a:r>
            <a:r>
              <a:rPr lang="en-US" sz="3600" i="1" dirty="0" smtClean="0"/>
              <a:t>his</a:t>
            </a:r>
            <a:r>
              <a:rPr lang="en-US" sz="3600" dirty="0" smtClean="0"/>
              <a:t>. If it was the caterpillar, he would say </a:t>
            </a:r>
            <a:r>
              <a:rPr lang="en-US" sz="3600" i="1" dirty="0" smtClean="0"/>
              <a:t>I</a:t>
            </a:r>
            <a:r>
              <a:rPr lang="en-US" sz="3600" dirty="0" smtClean="0"/>
              <a:t> and </a:t>
            </a:r>
            <a:r>
              <a:rPr lang="en-US" sz="3600" i="1" dirty="0" smtClean="0"/>
              <a:t>my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3080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gnifying_glass_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" y="1157461"/>
            <a:ext cx="9106293" cy="57005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39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Inferences</a:t>
            </a:r>
            <a:endParaRPr lang="en-US" sz="5400" dirty="0"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389" y="1984174"/>
            <a:ext cx="7973411" cy="3184709"/>
          </a:xfr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dirty="0" smtClean="0"/>
              <a:t>Probe </a:t>
            </a:r>
            <a:r>
              <a:rPr lang="en-US" dirty="0"/>
              <a:t>each </a:t>
            </a:r>
            <a:r>
              <a:rPr lang="en-US" sz="4400" dirty="0"/>
              <a:t>argument</a:t>
            </a:r>
            <a:r>
              <a:rPr lang="en-US" dirty="0"/>
              <a:t> in </a:t>
            </a:r>
            <a:r>
              <a:rPr lang="en-US" sz="4400" dirty="0"/>
              <a:t>persuasive text</a:t>
            </a:r>
            <a:r>
              <a:rPr lang="en-US" dirty="0"/>
              <a:t>, each </a:t>
            </a:r>
            <a:r>
              <a:rPr lang="en-US" sz="4400" dirty="0"/>
              <a:t>idea</a:t>
            </a:r>
            <a:r>
              <a:rPr lang="en-US" dirty="0"/>
              <a:t> in </a:t>
            </a:r>
            <a:r>
              <a:rPr lang="en-US" sz="4400" dirty="0"/>
              <a:t>informational text</a:t>
            </a:r>
            <a:r>
              <a:rPr lang="en-US" dirty="0"/>
              <a:t>, each </a:t>
            </a:r>
            <a:r>
              <a:rPr lang="en-US" sz="4400" dirty="0"/>
              <a:t>key detail </a:t>
            </a:r>
            <a:r>
              <a:rPr lang="en-US" dirty="0"/>
              <a:t>in </a:t>
            </a:r>
            <a:r>
              <a:rPr lang="en-US" sz="4400" dirty="0"/>
              <a:t>literary text</a:t>
            </a:r>
            <a:r>
              <a:rPr lang="en-US" dirty="0"/>
              <a:t>, and observe how these </a:t>
            </a:r>
            <a:r>
              <a:rPr lang="en-US" sz="4400" dirty="0"/>
              <a:t>build to a </a:t>
            </a:r>
            <a:r>
              <a:rPr lang="en-US" sz="4400" dirty="0" smtClean="0"/>
              <a:t>whole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1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QuestionMa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173" y="1284370"/>
            <a:ext cx="4947826" cy="4947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80901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Answered through close reading</a:t>
            </a:r>
          </a:p>
          <a:p>
            <a:r>
              <a:rPr lang="en-US" dirty="0" smtClean="0"/>
              <a:t>Evidence comes from text, not information from outside sources</a:t>
            </a:r>
          </a:p>
          <a:p>
            <a:r>
              <a:rPr lang="en-US" dirty="0" smtClean="0"/>
              <a:t>Understanding beyond basic facts</a:t>
            </a:r>
          </a:p>
          <a:p>
            <a:r>
              <a:rPr lang="en-US" dirty="0" smtClean="0"/>
              <a:t>Not recall!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74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Inferences in Kindergarten</a:t>
            </a:r>
            <a:endParaRPr lang="en-US" b="1" dirty="0"/>
          </a:p>
        </p:txBody>
      </p:sp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886" y="3580679"/>
            <a:ext cx="4587497" cy="30965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The title of the book is </a:t>
            </a:r>
            <a:r>
              <a:rPr lang="en-US" sz="3600" i="1" dirty="0" smtClean="0"/>
              <a:t>The Very Hungry Caterpillar</a:t>
            </a:r>
            <a:r>
              <a:rPr lang="en-US" sz="3600" dirty="0" smtClean="0"/>
              <a:t>. How do we know he is hungry?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4919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223" y="3316538"/>
            <a:ext cx="5428695" cy="29213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9937" y="717778"/>
            <a:ext cx="71053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caterpillar ate food every day “but he was still hungry.” On Saturday he ate so much food he got a stomachache! Then he was  “a big, fat caterpillar” so he could build a cocoon and turn into a butterfly.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9975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inion_poll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1941690"/>
            <a:ext cx="4622800" cy="35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Opinions, Arguments, and </a:t>
            </a:r>
            <a:r>
              <a:rPr lang="en-US" b="1" dirty="0" err="1" smtClean="0"/>
              <a:t>Intertextual</a:t>
            </a:r>
            <a:r>
              <a:rPr lang="en-US" b="1" dirty="0" smtClean="0"/>
              <a:t> Connections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Author’s opinion and reasoning (K-5)</a:t>
            </a:r>
          </a:p>
          <a:p>
            <a:r>
              <a:rPr lang="en-US" dirty="0" smtClean="0"/>
              <a:t>Claims</a:t>
            </a:r>
          </a:p>
          <a:p>
            <a:r>
              <a:rPr lang="en-US" dirty="0" smtClean="0"/>
              <a:t>Evidence</a:t>
            </a:r>
          </a:p>
          <a:p>
            <a:r>
              <a:rPr lang="en-US" dirty="0" smtClean="0"/>
              <a:t>Counterclaims</a:t>
            </a:r>
          </a:p>
          <a:p>
            <a:r>
              <a:rPr lang="en-US" dirty="0" smtClean="0"/>
              <a:t>Ethos, Pathos, Logos</a:t>
            </a:r>
          </a:p>
          <a:p>
            <a:r>
              <a:rPr lang="en-US" dirty="0" smtClean="0"/>
              <a:t>Rhetoric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i="1" dirty="0" smtClean="0"/>
              <a:t>Links to other texts throughout the grades</a:t>
            </a:r>
          </a:p>
        </p:txBody>
      </p:sp>
    </p:spTree>
    <p:extLst>
      <p:ext uri="{BB962C8B-B14F-4D97-AF65-F5344CB8AC3E}">
        <p14:creationId xmlns:p14="http://schemas.microsoft.com/office/powerpoint/2010/main" val="318503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90883"/>
            <a:ext cx="4720526" cy="31863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Opinions</a:t>
            </a:r>
            <a:r>
              <a:rPr lang="en-US" b="1" dirty="0"/>
              <a:t> </a:t>
            </a:r>
            <a:r>
              <a:rPr lang="en-US" b="1" dirty="0" smtClean="0"/>
              <a:t>and </a:t>
            </a:r>
            <a:r>
              <a:rPr lang="en-US" b="1" dirty="0" err="1" smtClean="0"/>
              <a:t>Intertextual</a:t>
            </a:r>
            <a:r>
              <a:rPr lang="en-US" b="1" dirty="0" smtClean="0"/>
              <a:t> Connections in Kindergarten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0" i="1" dirty="0" smtClean="0">
                <a:solidFill>
                  <a:schemeClr val="tx2"/>
                </a:solidFill>
              </a:rPr>
              <a:t>Narrative</a:t>
            </a:r>
            <a:endParaRPr lang="en-US" sz="4000" b="0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Is this a happy story or a sad one? How do you know?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0" i="1" dirty="0" smtClean="0">
                <a:solidFill>
                  <a:schemeClr val="tx2"/>
                </a:solidFill>
              </a:rPr>
              <a:t>Informational</a:t>
            </a:r>
            <a:endParaRPr lang="en-US" sz="4000" b="0" i="1" dirty="0">
              <a:solidFill>
                <a:schemeClr val="tx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How are these two books similar? How are they different?</a:t>
            </a:r>
            <a:endParaRPr lang="en-US" sz="2800" dirty="0"/>
          </a:p>
        </p:txBody>
      </p:sp>
      <p:pic>
        <p:nvPicPr>
          <p:cNvPr id="5" name="Picture 4" descr="61J9X28RWPL._SL28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134" y="3671645"/>
            <a:ext cx="355600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03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2341"/>
            <a:ext cx="711658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Develop </a:t>
            </a:r>
            <a:r>
              <a:rPr lang="en-US" b="1" dirty="0" smtClean="0"/>
              <a:t>Text</a:t>
            </a:r>
            <a:r>
              <a:rPr lang="en-US" b="1" dirty="0"/>
              <a:t>-dependent </a:t>
            </a:r>
            <a:r>
              <a:rPr lang="en-US" b="1" dirty="0" smtClean="0"/>
              <a:t>Questions </a:t>
            </a:r>
            <a:r>
              <a:rPr lang="en-US" b="1" dirty="0"/>
              <a:t>for Y</a:t>
            </a:r>
            <a:r>
              <a:rPr lang="en-US" b="1" dirty="0" smtClean="0"/>
              <a:t>our Books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07" y="1805341"/>
            <a:ext cx="8503193" cy="4635748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/>
              <a:t>Do the questions require the reader to return to the text?</a:t>
            </a:r>
          </a:p>
          <a:p>
            <a:pPr>
              <a:buFont typeface="Wingdings" charset="2"/>
              <a:buChar char="q"/>
            </a:pPr>
            <a:r>
              <a:rPr lang="en-US" dirty="0"/>
              <a:t>Do the questions require the reader to use evidence to support his or her ideas or claims?</a:t>
            </a:r>
          </a:p>
          <a:p>
            <a:pPr>
              <a:buFont typeface="Wingdings" charset="2"/>
              <a:buChar char="q"/>
            </a:pPr>
            <a:r>
              <a:rPr lang="en-US" dirty="0"/>
              <a:t>Do the questions move from text-explicit to text-implicit knowledge?</a:t>
            </a:r>
          </a:p>
          <a:p>
            <a:pPr>
              <a:buFont typeface="Wingdings" charset="2"/>
              <a:buChar char="q"/>
            </a:pPr>
            <a:r>
              <a:rPr lang="en-US" dirty="0"/>
              <a:t>Are there questions that require the reader to analyze, evaluate, and create?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BookQuestionMa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979" y="122396"/>
            <a:ext cx="1918821" cy="191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3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338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Which of the following questi</a:t>
            </a:r>
            <a:r>
              <a:rPr lang="en-US" dirty="0" smtClean="0"/>
              <a:t>ons</a:t>
            </a:r>
            <a:r>
              <a:rPr lang="en-US" sz="3600" dirty="0" smtClean="0"/>
              <a:t> </a:t>
            </a:r>
            <a:r>
              <a:rPr lang="en-US" dirty="0" smtClean="0"/>
              <a:t>req</a:t>
            </a:r>
            <a:r>
              <a:rPr lang="en-US" sz="3600" dirty="0" smtClean="0"/>
              <a:t>uire students to read the text </a:t>
            </a:r>
            <a:r>
              <a:rPr lang="en-US" dirty="0" smtClean="0"/>
              <a:t>closely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73051"/>
            <a:ext cx="8229600" cy="34531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you were present at the signing of the Declaration of Independence, what would you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reasons listed in the preamble for supporting their argument to separate from Great Britain?</a:t>
            </a:r>
            <a:endParaRPr lang="en-US" dirty="0"/>
          </a:p>
        </p:txBody>
      </p:sp>
      <p:pic>
        <p:nvPicPr>
          <p:cNvPr id="4" name="Picture 3" descr="magnifyingglas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83959">
            <a:off x="5761689" y="63239"/>
            <a:ext cx="3533208" cy="365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1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06" y="649803"/>
            <a:ext cx="5375469" cy="56978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If you were present at the signing of the Declaration of Independence, what would you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 are the reasons listed in the preamble for supporting their argument to separate from Great Britain?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Us_declaration_independ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175" y="1357266"/>
            <a:ext cx="3222112" cy="3824154"/>
          </a:xfrm>
          <a:prstGeom prst="rect">
            <a:avLst/>
          </a:prstGeom>
          <a:ln w="57150" cmpd="sng">
            <a:solidFill>
              <a:schemeClr val="accent6"/>
            </a:solidFill>
          </a:ln>
        </p:spPr>
      </p:pic>
      <p:sp>
        <p:nvSpPr>
          <p:cNvPr id="5" name="Oval 4"/>
          <p:cNvSpPr/>
          <p:nvPr/>
        </p:nvSpPr>
        <p:spPr>
          <a:xfrm>
            <a:off x="6456838" y="2631514"/>
            <a:ext cx="2123145" cy="32128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42201" y="1935683"/>
            <a:ext cx="1281009" cy="19829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609238" y="3395299"/>
            <a:ext cx="1213972" cy="32128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0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Progression of </a:t>
            </a:r>
            <a:br>
              <a:rPr lang="en-US" dirty="0" smtClean="0"/>
            </a:br>
            <a:r>
              <a:rPr lang="en-US" dirty="0" smtClean="0"/>
              <a:t>Text-dependent Questions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0847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1890081" y="2392454"/>
            <a:ext cx="0" cy="3396696"/>
          </a:xfrm>
          <a:prstGeom prst="straightConnector1">
            <a:avLst/>
          </a:prstGeom>
          <a:ln w="762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14617" y="5789150"/>
            <a:ext cx="750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Part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939912"/>
            <a:ext cx="129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Sentence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68049" y="4430471"/>
            <a:ext cx="142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Paragraph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337495"/>
            <a:ext cx="1432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Entire text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850270"/>
            <a:ext cx="1296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Across</a:t>
            </a:r>
            <a:r>
              <a:rPr lang="en-US" dirty="0" smtClean="0"/>
              <a:t> </a:t>
            </a:r>
            <a:r>
              <a:rPr lang="en-US" i="1" dirty="0" smtClean="0"/>
              <a:t>texts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1984" y="5323887"/>
            <a:ext cx="822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Word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17252" y="1792289"/>
            <a:ext cx="1126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Whole</a:t>
            </a:r>
            <a:endParaRPr lang="en-US" sz="2400" b="1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3832294"/>
            <a:ext cx="1608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Segments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1573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640238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800600" y="685800"/>
            <a:ext cx="40386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000" dirty="0"/>
              <a:t>Elicitation</a:t>
            </a:r>
          </a:p>
          <a:p>
            <a:r>
              <a:rPr lang="en-US" sz="6000" dirty="0"/>
              <a:t>Elaboration</a:t>
            </a:r>
          </a:p>
          <a:p>
            <a:r>
              <a:rPr lang="en-US" sz="6000" dirty="0"/>
              <a:t>Clarifying</a:t>
            </a:r>
          </a:p>
          <a:p>
            <a:r>
              <a:rPr lang="en-US" sz="6000" dirty="0"/>
              <a:t>Inventive</a:t>
            </a:r>
          </a:p>
          <a:p>
            <a:r>
              <a:rPr lang="en-US" sz="6000" dirty="0"/>
              <a:t>Divergent</a:t>
            </a:r>
          </a:p>
          <a:p>
            <a:r>
              <a:rPr lang="en-US" sz="6000" dirty="0"/>
              <a:t>Heuristic</a:t>
            </a:r>
          </a:p>
          <a:p>
            <a:endParaRPr lang="en-US" sz="6000" dirty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 rot="-1199574">
            <a:off x="726941" y="1091028"/>
            <a:ext cx="3722653" cy="923330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i="1" dirty="0" smtClean="0">
                <a:latin typeface="Bradley Hand ITC TT-Bold" charset="0"/>
              </a:rPr>
              <a:t>Types </a:t>
            </a:r>
            <a:endParaRPr lang="en-US" sz="6000" i="1" dirty="0">
              <a:latin typeface="Bradley Hand ITC TT-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56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noculars-with-sk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287" y="1600200"/>
            <a:ext cx="4650773" cy="3085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Understandings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55286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Overall view </a:t>
            </a:r>
          </a:p>
          <a:p>
            <a:r>
              <a:rPr lang="en-US" sz="3600" dirty="0" smtClean="0"/>
              <a:t>Sequence of information</a:t>
            </a:r>
          </a:p>
          <a:p>
            <a:r>
              <a:rPr lang="en-US" sz="3600" dirty="0" smtClean="0"/>
              <a:t>Story arc</a:t>
            </a:r>
          </a:p>
          <a:p>
            <a:r>
              <a:rPr lang="en-US" sz="3600" dirty="0" smtClean="0"/>
              <a:t>Main claim and evidence</a:t>
            </a:r>
          </a:p>
          <a:p>
            <a:r>
              <a:rPr lang="en-US" sz="3600" dirty="0" smtClean="0"/>
              <a:t>Gist of passage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25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General Understandings in Kindergarten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Retell the story in order using the words </a:t>
            </a:r>
            <a:r>
              <a:rPr lang="en-US" i="1" dirty="0" smtClean="0"/>
              <a:t>beginning</a:t>
            </a:r>
            <a:r>
              <a:rPr lang="en-US" dirty="0" smtClean="0"/>
              <a:t>, </a:t>
            </a:r>
            <a:r>
              <a:rPr lang="en-US" i="1" dirty="0" smtClean="0"/>
              <a:t>middle</a:t>
            </a:r>
            <a:r>
              <a:rPr lang="en-US" dirty="0" smtClean="0"/>
              <a:t>, and </a:t>
            </a:r>
            <a:r>
              <a:rPr lang="en-US" i="1" dirty="0" smtClean="0"/>
              <a:t>end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 descr="very-hungry-caterpil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769" y="3190983"/>
            <a:ext cx="4720526" cy="31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0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ngerpr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75" y="1293881"/>
            <a:ext cx="4691536" cy="4832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339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Search for nuances in meaning</a:t>
            </a:r>
            <a:endParaRPr lang="en-US" dirty="0"/>
          </a:p>
          <a:p>
            <a:r>
              <a:rPr lang="en-US" dirty="0" smtClean="0"/>
              <a:t>Determine importance of ideas</a:t>
            </a:r>
          </a:p>
          <a:p>
            <a:r>
              <a:rPr lang="en-US" dirty="0" smtClean="0"/>
              <a:t>Find supporting details that support main ideas</a:t>
            </a:r>
          </a:p>
          <a:p>
            <a:r>
              <a:rPr lang="en-US" dirty="0" smtClean="0"/>
              <a:t>Answers who, what, when, where, why, how much, or how many.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001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820</Words>
  <Application>Microsoft Macintosh PowerPoint</Application>
  <PresentationFormat>On-screen Show (4:3)</PresentationFormat>
  <Paragraphs>117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Text-dependent Questions</vt:lpstr>
      <vt:lpstr>Which of the following questions require students to read the text closely?</vt:lpstr>
      <vt:lpstr>PowerPoint Presentation</vt:lpstr>
      <vt:lpstr>Progression of  Text-dependent Questions</vt:lpstr>
      <vt:lpstr>PowerPoint Presentation</vt:lpstr>
      <vt:lpstr>General Understandings</vt:lpstr>
      <vt:lpstr>General Understandings in Kindergarten</vt:lpstr>
      <vt:lpstr>Key Details</vt:lpstr>
      <vt:lpstr>Key Details in Kindergarten</vt:lpstr>
      <vt:lpstr>PowerPoint Presentation</vt:lpstr>
      <vt:lpstr>PowerPoint Presentation</vt:lpstr>
      <vt:lpstr>Vocabulary and Text Structure</vt:lpstr>
      <vt:lpstr>Vocabulary in Kindergarten</vt:lpstr>
      <vt:lpstr>PowerPoint Presentation</vt:lpstr>
      <vt:lpstr>Author’s Purpose</vt:lpstr>
      <vt:lpstr>Author’s Purpose in Kindergarten</vt:lpstr>
      <vt:lpstr>PowerPoint Presentation</vt:lpstr>
      <vt:lpstr>Inferences</vt:lpstr>
      <vt:lpstr>Inferences in Kindergarten</vt:lpstr>
      <vt:lpstr>PowerPoint Presentation</vt:lpstr>
      <vt:lpstr>Opinions, Arguments, and Intertextual Connections</vt:lpstr>
      <vt:lpstr>Opinions and Intertextual Connections in Kindergarten</vt:lpstr>
      <vt:lpstr>Develop Text-dependent Questions for Your Books </vt:lpstr>
    </vt:vector>
  </TitlesOfParts>
  <Company>SDSU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Fisher</dc:creator>
  <cp:lastModifiedBy>Doug Fisher</cp:lastModifiedBy>
  <cp:revision>1</cp:revision>
  <dcterms:created xsi:type="dcterms:W3CDTF">2012-02-26T18:32:30Z</dcterms:created>
  <dcterms:modified xsi:type="dcterms:W3CDTF">2012-02-26T18:32:49Z</dcterms:modified>
</cp:coreProperties>
</file>